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99" r:id="rId3"/>
    <p:sldId id="300" r:id="rId4"/>
    <p:sldId id="301" r:id="rId5"/>
    <p:sldId id="305" r:id="rId6"/>
    <p:sldId id="302" r:id="rId7"/>
    <p:sldId id="303" r:id="rId8"/>
    <p:sldId id="304" r:id="rId9"/>
    <p:sldId id="306" r:id="rId10"/>
    <p:sldId id="260" r:id="rId11"/>
  </p:sldIdLst>
  <p:sldSz cx="10058400" cy="7772400"/>
  <p:notesSz cx="6858000" cy="9144000"/>
  <p:embeddedFontLst>
    <p:embeddedFont>
      <p:font typeface="Calibri" panose="020F0502020204030204" pitchFamily="3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6" d="100"/>
          <a:sy n="36" d="100"/>
        </p:scale>
        <p:origin x="1404" y="54"/>
      </p:cViewPr>
      <p:guideLst>
        <p:guide orient="horz" pos="2448"/>
        <p:guide pos="3168"/>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4" d="100"/>
          <a:sy n="64" d="100"/>
        </p:scale>
        <p:origin x="-309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257300" y="1272010"/>
            <a:ext cx="7543800" cy="2705947"/>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257300" y="4082309"/>
            <a:ext cx="7543800" cy="1876529"/>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76200" y="76200"/>
            <a:ext cx="9829800" cy="685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152400" y="990600"/>
            <a:ext cx="9753600" cy="6172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6200" y="76200"/>
            <a:ext cx="9906000" cy="6096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15240" y="914400"/>
            <a:ext cx="9966960" cy="63246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64003" y="-82419"/>
            <a:ext cx="10203981" cy="7787548"/>
          </a:xfrm>
          <a:prstGeom prst="rect">
            <a:avLst/>
          </a:prstGeom>
          <a:noFill/>
          <a:ln>
            <a:noFill/>
          </a:ln>
        </p:spPr>
      </p:pic>
      <p:sp>
        <p:nvSpPr>
          <p:cNvPr id="85" name="Shape 85"/>
          <p:cNvSpPr/>
          <p:nvPr/>
        </p:nvSpPr>
        <p:spPr>
          <a:xfrm>
            <a:off x="381246" y="2331722"/>
            <a:ext cx="9271574" cy="69087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a:solidFill>
                  <a:schemeClr val="lt1"/>
                </a:solidFill>
              </a:rPr>
              <a:t>BẢO VỆ ĐỒ ÁN SEM</a:t>
            </a:r>
            <a:endParaRPr lang="en-US" sz="3200" b="1" i="0" u="none" strike="noStrike" cap="none">
              <a:solidFill>
                <a:schemeClr val="lt1"/>
              </a:solidFill>
              <a:sym typeface="Arial"/>
            </a:endParaRPr>
          </a:p>
        </p:txBody>
      </p:sp>
      <p:sp>
        <p:nvSpPr>
          <p:cNvPr id="4" name="Shape 85"/>
          <p:cNvSpPr/>
          <p:nvPr/>
        </p:nvSpPr>
        <p:spPr>
          <a:xfrm>
            <a:off x="381246" y="3224108"/>
            <a:ext cx="9271574" cy="51815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b="1">
                <a:solidFill>
                  <a:schemeClr val="lt1"/>
                </a:solidFill>
              </a:rPr>
              <a:t>TÊN ĐỀ TÀI</a:t>
            </a:r>
            <a:endParaRPr lang="en-US" sz="2800" b="1" i="0" u="none" strike="noStrike" cap="none">
              <a:solidFill>
                <a:schemeClr val="lt1"/>
              </a:solidFill>
              <a:sym typeface="Arial"/>
            </a:endParaRPr>
          </a:p>
        </p:txBody>
      </p:sp>
      <p:sp>
        <p:nvSpPr>
          <p:cNvPr id="5" name="Shape 85"/>
          <p:cNvSpPr/>
          <p:nvPr/>
        </p:nvSpPr>
        <p:spPr>
          <a:xfrm>
            <a:off x="2326004" y="3888017"/>
            <a:ext cx="5522595" cy="3020783"/>
          </a:xfrm>
          <a:prstGeom prst="rect">
            <a:avLst/>
          </a:prstGeom>
          <a:noFill/>
          <a:ln>
            <a:noFill/>
          </a:ln>
        </p:spPr>
        <p:txBody>
          <a:bodyPr lIns="91425" tIns="45700" rIns="91425" bIns="45700" anchor="t" anchorCtr="0">
            <a:noAutofit/>
          </a:bodyPr>
          <a:lstStyle/>
          <a:p>
            <a:pPr marL="0" marR="0" lvl="0" indent="0" rtl="0">
              <a:lnSpc>
                <a:spcPct val="150000"/>
              </a:lnSpc>
              <a:spcBef>
                <a:spcPts val="0"/>
              </a:spcBef>
              <a:buSzPct val="25000"/>
              <a:buNone/>
            </a:pPr>
            <a:r>
              <a:rPr lang="en-US" sz="2000" b="1">
                <a:solidFill>
                  <a:schemeClr val="lt1"/>
                </a:solidFill>
              </a:rPr>
              <a:t>Lớp:                    </a:t>
            </a:r>
          </a:p>
          <a:p>
            <a:pPr marL="0" marR="0" lvl="0" indent="0" rtl="0">
              <a:lnSpc>
                <a:spcPct val="150000"/>
              </a:lnSpc>
              <a:spcBef>
                <a:spcPts val="0"/>
              </a:spcBef>
              <a:buSzPct val="25000"/>
              <a:buNone/>
            </a:pPr>
            <a:r>
              <a:rPr lang="en-US" sz="2000" b="1" err="1">
                <a:solidFill>
                  <a:schemeClr val="lt1"/>
                </a:solidFill>
              </a:rPr>
              <a:t>Tên</a:t>
            </a:r>
            <a:r>
              <a:rPr lang="en-US" sz="2000" b="1">
                <a:solidFill>
                  <a:schemeClr val="lt1"/>
                </a:solidFill>
              </a:rPr>
              <a:t> </a:t>
            </a:r>
            <a:r>
              <a:rPr lang="en-US" sz="2000" b="1" err="1">
                <a:solidFill>
                  <a:schemeClr val="lt1"/>
                </a:solidFill>
              </a:rPr>
              <a:t>nhóm</a:t>
            </a:r>
            <a:r>
              <a:rPr lang="en-US" sz="2000" b="1">
                <a:solidFill>
                  <a:schemeClr val="lt1"/>
                </a:solidFill>
              </a:rPr>
              <a:t>:</a:t>
            </a:r>
          </a:p>
          <a:p>
            <a:pPr marL="0" marR="0" lvl="0" indent="0" rtl="0">
              <a:lnSpc>
                <a:spcPct val="150000"/>
              </a:lnSpc>
              <a:spcBef>
                <a:spcPts val="0"/>
              </a:spcBef>
              <a:buSzPct val="25000"/>
              <a:buNone/>
            </a:pPr>
            <a:r>
              <a:rPr lang="en-US" sz="2000" b="1">
                <a:solidFill>
                  <a:schemeClr val="lt1"/>
                </a:solidFill>
              </a:rPr>
              <a:t>GV </a:t>
            </a:r>
            <a:r>
              <a:rPr lang="en-US" sz="2000" b="1" err="1">
                <a:solidFill>
                  <a:schemeClr val="lt1"/>
                </a:solidFill>
              </a:rPr>
              <a:t>hướng</a:t>
            </a:r>
            <a:r>
              <a:rPr lang="en-US" sz="2000" b="1">
                <a:solidFill>
                  <a:schemeClr val="lt1"/>
                </a:solidFill>
              </a:rPr>
              <a:t> </a:t>
            </a:r>
            <a:r>
              <a:rPr lang="en-US" sz="2000" b="1" err="1">
                <a:solidFill>
                  <a:schemeClr val="lt1"/>
                </a:solidFill>
              </a:rPr>
              <a:t>dẫn</a:t>
            </a:r>
            <a:r>
              <a:rPr lang="en-US" sz="2000" b="1">
                <a:solidFill>
                  <a:schemeClr val="lt1"/>
                </a:solidFill>
              </a:rPr>
              <a:t>:  </a:t>
            </a:r>
          </a:p>
          <a:p>
            <a:pPr marL="0" marR="0" lvl="0" indent="0" rtl="0">
              <a:lnSpc>
                <a:spcPct val="150000"/>
              </a:lnSpc>
              <a:spcBef>
                <a:spcPts val="0"/>
              </a:spcBef>
              <a:buSzPct val="25000"/>
              <a:buNone/>
            </a:pPr>
            <a:r>
              <a:rPr lang="en-US" sz="2000" b="1" err="1">
                <a:solidFill>
                  <a:schemeClr val="lt1"/>
                </a:solidFill>
              </a:rPr>
              <a:t>Thành</a:t>
            </a:r>
            <a:r>
              <a:rPr lang="en-US" sz="2000" b="1">
                <a:solidFill>
                  <a:schemeClr val="lt1"/>
                </a:solidFill>
              </a:rPr>
              <a:t> </a:t>
            </a:r>
            <a:r>
              <a:rPr lang="en-US" sz="2000" b="1" err="1">
                <a:solidFill>
                  <a:schemeClr val="lt1"/>
                </a:solidFill>
              </a:rPr>
              <a:t>viên</a:t>
            </a:r>
            <a:r>
              <a:rPr lang="en-US" sz="2000" b="1">
                <a:solidFill>
                  <a:schemeClr val="lt1"/>
                </a:solidFill>
              </a:rPr>
              <a:t>:</a:t>
            </a:r>
            <a:endParaRPr lang="en-US" sz="2000" b="1" i="0" u="none" strike="noStrike" cap="none">
              <a:solidFill>
                <a:schemeClr val="lt1"/>
              </a:solidFill>
              <a:sym typeface="Arial"/>
            </a:endParaRPr>
          </a:p>
        </p:txBody>
      </p:sp>
      <p:sp>
        <p:nvSpPr>
          <p:cNvPr id="2" name="TextBox 1"/>
          <p:cNvSpPr txBox="1"/>
          <p:nvPr/>
        </p:nvSpPr>
        <p:spPr>
          <a:xfrm>
            <a:off x="4575048" y="5527040"/>
            <a:ext cx="3646170" cy="707886"/>
          </a:xfrm>
          <a:prstGeom prst="rect">
            <a:avLst/>
          </a:prstGeom>
          <a:noFill/>
        </p:spPr>
        <p:txBody>
          <a:bodyPr wrap="square" rtlCol="0">
            <a:spAutoFit/>
          </a:bodyPr>
          <a:lstStyle/>
          <a:p>
            <a:pPr lvl="0"/>
            <a:r>
              <a:rPr lang="en-US" sz="2000" b="1">
                <a:solidFill>
                  <a:schemeClr val="lt1"/>
                </a:solidFill>
              </a:rPr>
              <a:t>Nguyễn </a:t>
            </a:r>
            <a:r>
              <a:rPr lang="en-US" sz="2000" b="1" err="1">
                <a:solidFill>
                  <a:schemeClr val="lt1"/>
                </a:solidFill>
              </a:rPr>
              <a:t>Đức</a:t>
            </a:r>
            <a:r>
              <a:rPr lang="en-US" sz="2000" b="1">
                <a:solidFill>
                  <a:schemeClr val="lt1"/>
                </a:solidFill>
              </a:rPr>
              <a:t> Duy</a:t>
            </a:r>
            <a:endParaRPr lang="en-US" sz="2000"/>
          </a:p>
          <a:p>
            <a:endParaRPr lang="en-US" sz="2000" b="1">
              <a:solidFill>
                <a:schemeClr val="lt1"/>
              </a:solidFill>
            </a:endParaRPr>
          </a:p>
        </p:txBody>
      </p:sp>
      <p:sp>
        <p:nvSpPr>
          <p:cNvPr id="7" name="TextBox 6"/>
          <p:cNvSpPr txBox="1"/>
          <p:nvPr/>
        </p:nvSpPr>
        <p:spPr>
          <a:xfrm>
            <a:off x="4583430" y="4058920"/>
            <a:ext cx="3646170" cy="369332"/>
          </a:xfrm>
          <a:prstGeom prst="rect">
            <a:avLst/>
          </a:prstGeom>
          <a:noFill/>
        </p:spPr>
        <p:txBody>
          <a:bodyPr wrap="square" rtlCol="0">
            <a:spAutoFit/>
          </a:bodyPr>
          <a:lstStyle/>
          <a:p>
            <a:pPr lvl="0">
              <a:buSzPct val="25000"/>
            </a:pPr>
            <a:r>
              <a:rPr lang="en-US" sz="1800" b="1">
                <a:solidFill>
                  <a:schemeClr val="lt1"/>
                </a:solidFill>
              </a:rPr>
              <a:t>C1807G2</a:t>
            </a:r>
          </a:p>
        </p:txBody>
      </p:sp>
      <p:sp>
        <p:nvSpPr>
          <p:cNvPr id="8" name="TextBox 7"/>
          <p:cNvSpPr txBox="1"/>
          <p:nvPr/>
        </p:nvSpPr>
        <p:spPr>
          <a:xfrm>
            <a:off x="4583430" y="4555422"/>
            <a:ext cx="3646170" cy="400110"/>
          </a:xfrm>
          <a:prstGeom prst="rect">
            <a:avLst/>
          </a:prstGeom>
          <a:noFill/>
        </p:spPr>
        <p:txBody>
          <a:bodyPr wrap="square" rtlCol="0">
            <a:spAutoFit/>
          </a:bodyPr>
          <a:lstStyle/>
          <a:p>
            <a:pPr lvl="0">
              <a:buSzPct val="25000"/>
            </a:pPr>
            <a:r>
              <a:rPr lang="en-US" sz="2000" b="1" err="1">
                <a:solidFill>
                  <a:schemeClr val="lt1"/>
                </a:solidFill>
              </a:rPr>
              <a:t>XiXAO</a:t>
            </a:r>
            <a:endParaRPr lang="en-US" sz="2000" b="1">
              <a:solidFill>
                <a:schemeClr val="lt1"/>
              </a:solidFill>
            </a:endParaRPr>
          </a:p>
        </p:txBody>
      </p:sp>
      <p:sp>
        <p:nvSpPr>
          <p:cNvPr id="9" name="TextBox 8"/>
          <p:cNvSpPr txBox="1"/>
          <p:nvPr/>
        </p:nvSpPr>
        <p:spPr>
          <a:xfrm>
            <a:off x="4583430" y="4933890"/>
            <a:ext cx="3646170" cy="400110"/>
          </a:xfrm>
          <a:prstGeom prst="rect">
            <a:avLst/>
          </a:prstGeom>
          <a:noFill/>
        </p:spPr>
        <p:txBody>
          <a:bodyPr wrap="square" rtlCol="0">
            <a:spAutoFit/>
          </a:bodyPr>
          <a:lstStyle/>
          <a:p>
            <a:pPr lvl="0">
              <a:buSzPct val="25000"/>
            </a:pPr>
            <a:r>
              <a:rPr lang="en-US" sz="2000" b="1" err="1">
                <a:solidFill>
                  <a:schemeClr val="lt1"/>
                </a:solidFill>
              </a:rPr>
              <a:t>Đoàn</a:t>
            </a:r>
            <a:r>
              <a:rPr lang="en-US" sz="2000" b="1">
                <a:solidFill>
                  <a:schemeClr val="lt1"/>
                </a:solidFill>
              </a:rPr>
              <a:t> </a:t>
            </a:r>
            <a:r>
              <a:rPr lang="en-US" sz="2000" b="1" err="1">
                <a:solidFill>
                  <a:schemeClr val="lt1"/>
                </a:solidFill>
              </a:rPr>
              <a:t>Văn</a:t>
            </a:r>
            <a:r>
              <a:rPr lang="en-US" sz="2000" b="1">
                <a:solidFill>
                  <a:schemeClr val="lt1"/>
                </a:solidFill>
              </a:rPr>
              <a:t> </a:t>
            </a:r>
            <a:r>
              <a:rPr lang="en-US" sz="2000" b="1" err="1">
                <a:solidFill>
                  <a:schemeClr val="lt1"/>
                </a:solidFill>
              </a:rPr>
              <a:t>Năng</a:t>
            </a:r>
            <a:endParaRPr lang="en-US" sz="20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794887" y="2103240"/>
            <a:ext cx="4538478" cy="80227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a:solidFill>
                  <a:srgbClr val="3A3838"/>
                </a:solidFill>
                <a:latin typeface="Arial"/>
                <a:ea typeface="Arial"/>
                <a:cs typeface="Arial"/>
                <a:sym typeface="Arial"/>
              </a:rPr>
              <a:t>THANK FOR WATCH!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3" y="0"/>
            <a:ext cx="8675369" cy="1156864"/>
          </a:xfrm>
        </p:spPr>
        <p:txBody>
          <a:bodyPr/>
          <a:lstStyle/>
          <a:p>
            <a:pPr lvl="0"/>
            <a:r>
              <a:rPr lang="en-US" sz="3000" b="1">
                <a:solidFill>
                  <a:srgbClr val="832C8B"/>
                </a:solidFill>
              </a:rPr>
              <a:t>NỘI DUNG TRÌNH BÀY</a:t>
            </a:r>
            <a:endParaRPr lang="en-US" sz="3000"/>
          </a:p>
        </p:txBody>
      </p:sp>
      <p:sp>
        <p:nvSpPr>
          <p:cNvPr id="3" name="Text Placeholder 2"/>
          <p:cNvSpPr>
            <a:spLocks noGrp="1"/>
          </p:cNvSpPr>
          <p:nvPr>
            <p:ph type="body" idx="1"/>
          </p:nvPr>
        </p:nvSpPr>
        <p:spPr>
          <a:xfrm>
            <a:off x="62865" y="949960"/>
            <a:ext cx="9806940" cy="6217920"/>
          </a:xfrm>
        </p:spPr>
        <p:txBody>
          <a:bodyPr/>
          <a:lstStyle/>
          <a:p>
            <a:pPr>
              <a:lnSpc>
                <a:spcPct val="150000"/>
              </a:lnSpc>
              <a:buFont typeface="Wingdings" panose="05000000000000000000" pitchFamily="2" charset="2"/>
              <a:buChar char="v"/>
            </a:pPr>
            <a:r>
              <a:rPr lang="vi-VN"/>
              <a:t>Tổng quan đề tài</a:t>
            </a:r>
          </a:p>
          <a:p>
            <a:pPr>
              <a:lnSpc>
                <a:spcPct val="150000"/>
              </a:lnSpc>
              <a:buFont typeface="Wingdings" panose="05000000000000000000" pitchFamily="2" charset="2"/>
              <a:buChar char="v"/>
            </a:pPr>
            <a:r>
              <a:rPr lang="en-US" err="1"/>
              <a:t>Sơ</a:t>
            </a:r>
            <a:r>
              <a:rPr lang="en-US"/>
              <a:t> </a:t>
            </a:r>
            <a:r>
              <a:rPr lang="en-US" err="1"/>
              <a:t>đồ</a:t>
            </a:r>
            <a:r>
              <a:rPr lang="en-US"/>
              <a:t> </a:t>
            </a:r>
            <a:r>
              <a:rPr lang="en-US" err="1"/>
              <a:t>phân</a:t>
            </a:r>
            <a:r>
              <a:rPr lang="en-US"/>
              <a:t> </a:t>
            </a:r>
            <a:r>
              <a:rPr lang="en-US" err="1"/>
              <a:t>rã</a:t>
            </a:r>
            <a:r>
              <a:rPr lang="en-US"/>
              <a:t> </a:t>
            </a:r>
            <a:r>
              <a:rPr lang="en-US" err="1"/>
              <a:t>chức</a:t>
            </a:r>
            <a:r>
              <a:rPr lang="en-US"/>
              <a:t> </a:t>
            </a:r>
            <a:r>
              <a:rPr lang="en-US" err="1"/>
              <a:t>năng</a:t>
            </a:r>
            <a:endParaRPr lang="vi-VN"/>
          </a:p>
          <a:p>
            <a:pPr>
              <a:lnSpc>
                <a:spcPct val="150000"/>
              </a:lnSpc>
              <a:buFont typeface="Wingdings" panose="05000000000000000000" pitchFamily="2" charset="2"/>
              <a:buChar char="v"/>
            </a:pPr>
            <a:r>
              <a:rPr lang="vi-VN"/>
              <a:t>Kiến trúc và mô hình thiết kế</a:t>
            </a:r>
          </a:p>
          <a:p>
            <a:pPr>
              <a:lnSpc>
                <a:spcPct val="150000"/>
              </a:lnSpc>
              <a:buFont typeface="Wingdings" panose="05000000000000000000" pitchFamily="2" charset="2"/>
              <a:buChar char="v"/>
            </a:pPr>
            <a:r>
              <a:rPr lang="vi-VN"/>
              <a:t>Biểu đồ luồng dữ liệu mức ngữ cảnh</a:t>
            </a:r>
          </a:p>
          <a:p>
            <a:pPr>
              <a:lnSpc>
                <a:spcPct val="150000"/>
              </a:lnSpc>
              <a:buFont typeface="Wingdings" panose="05000000000000000000" pitchFamily="2" charset="2"/>
              <a:buChar char="v"/>
            </a:pPr>
            <a:r>
              <a:rPr lang="vi-VN"/>
              <a:t>Sơ đồ quan hệ thực thể</a:t>
            </a:r>
          </a:p>
          <a:p>
            <a:pPr>
              <a:lnSpc>
                <a:spcPct val="150000"/>
              </a:lnSpc>
              <a:buFont typeface="Wingdings" panose="05000000000000000000" pitchFamily="2" charset="2"/>
              <a:buChar char="v"/>
            </a:pPr>
            <a:r>
              <a:rPr lang="vi-VN"/>
              <a:t>Thiết kế cơ sở dữ liệu</a:t>
            </a:r>
          </a:p>
          <a:p>
            <a:pPr>
              <a:lnSpc>
                <a:spcPct val="150000"/>
              </a:lnSpc>
              <a:buFont typeface="Wingdings" panose="05000000000000000000" pitchFamily="2" charset="2"/>
              <a:buChar char="v"/>
            </a:pPr>
            <a:r>
              <a:rPr lang="vi-VN"/>
              <a:t>Phân công công việc trong nhóm</a:t>
            </a:r>
            <a:endParaRPr lang="en-US"/>
          </a:p>
        </p:txBody>
      </p:sp>
    </p:spTree>
    <p:extLst>
      <p:ext uri="{BB962C8B-B14F-4D97-AF65-F5344CB8AC3E}">
        <p14:creationId xmlns:p14="http://schemas.microsoft.com/office/powerpoint/2010/main" val="1477773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3000" b="1">
                <a:solidFill>
                  <a:srgbClr val="832C8B"/>
                </a:solidFill>
              </a:rPr>
              <a:t>TỔNG QUAN ĐỀ TÀI</a:t>
            </a:r>
            <a:endParaRPr lang="en-US" sz="3000"/>
          </a:p>
        </p:txBody>
      </p:sp>
      <p:sp>
        <p:nvSpPr>
          <p:cNvPr id="3" name="Text Placeholder 2"/>
          <p:cNvSpPr>
            <a:spLocks noGrp="1"/>
          </p:cNvSpPr>
          <p:nvPr>
            <p:ph type="body" idx="1"/>
          </p:nvPr>
        </p:nvSpPr>
        <p:spPr/>
        <p:txBody>
          <a:bodyPr/>
          <a:lstStyle/>
          <a:p>
            <a:pPr marL="177800" indent="0">
              <a:buNone/>
            </a:pPr>
            <a:r>
              <a:rPr lang="en-US"/>
              <a:t>	</a:t>
            </a:r>
            <a:r>
              <a:rPr lang="en-US" err="1"/>
              <a:t>Với</a:t>
            </a:r>
            <a:r>
              <a:rPr lang="en-US"/>
              <a:t> </a:t>
            </a:r>
            <a:r>
              <a:rPr lang="en-US" err="1"/>
              <a:t>sự</a:t>
            </a:r>
            <a:r>
              <a:rPr lang="en-US"/>
              <a:t> </a:t>
            </a:r>
            <a:r>
              <a:rPr lang="en-US" err="1"/>
              <a:t>phát</a:t>
            </a:r>
            <a:r>
              <a:rPr lang="en-US"/>
              <a:t> </a:t>
            </a:r>
            <a:r>
              <a:rPr lang="en-US" err="1"/>
              <a:t>triển</a:t>
            </a:r>
            <a:r>
              <a:rPr lang="en-US"/>
              <a:t> </a:t>
            </a:r>
            <a:r>
              <a:rPr lang="en-US" err="1"/>
              <a:t>của</a:t>
            </a:r>
            <a:r>
              <a:rPr lang="en-US"/>
              <a:t> </a:t>
            </a:r>
            <a:r>
              <a:rPr lang="en-US" err="1"/>
              <a:t>công</a:t>
            </a:r>
            <a:r>
              <a:rPr lang="en-US"/>
              <a:t> </a:t>
            </a:r>
            <a:r>
              <a:rPr lang="en-US" err="1"/>
              <a:t>nghệ</a:t>
            </a:r>
            <a:r>
              <a:rPr lang="en-US"/>
              <a:t> </a:t>
            </a:r>
            <a:r>
              <a:rPr lang="en-US" err="1"/>
              <a:t>thông</a:t>
            </a:r>
            <a:r>
              <a:rPr lang="en-US"/>
              <a:t> tin </a:t>
            </a:r>
            <a:r>
              <a:rPr lang="en-US" err="1"/>
              <a:t>đã</a:t>
            </a:r>
            <a:r>
              <a:rPr lang="en-US"/>
              <a:t> </a:t>
            </a:r>
            <a:r>
              <a:rPr lang="en-US" err="1"/>
              <a:t>làm</a:t>
            </a:r>
            <a:r>
              <a:rPr lang="en-US"/>
              <a:t> </a:t>
            </a:r>
            <a:r>
              <a:rPr lang="en-US" err="1"/>
              <a:t>cho</a:t>
            </a:r>
            <a:r>
              <a:rPr lang="en-US"/>
              <a:t> </a:t>
            </a:r>
            <a:r>
              <a:rPr lang="en-US" err="1"/>
              <a:t>việc</a:t>
            </a:r>
            <a:r>
              <a:rPr lang="en-US"/>
              <a:t> </a:t>
            </a:r>
            <a:r>
              <a:rPr lang="en-US" err="1"/>
              <a:t>quản</a:t>
            </a:r>
            <a:r>
              <a:rPr lang="en-US"/>
              <a:t> </a:t>
            </a:r>
            <a:r>
              <a:rPr lang="en-US" err="1"/>
              <a:t>lý</a:t>
            </a:r>
            <a:r>
              <a:rPr lang="en-US"/>
              <a:t> </a:t>
            </a:r>
            <a:r>
              <a:rPr lang="en-US" err="1"/>
              <a:t>các</a:t>
            </a:r>
            <a:r>
              <a:rPr lang="en-US"/>
              <a:t> </a:t>
            </a:r>
            <a:r>
              <a:rPr lang="en-US" err="1"/>
              <a:t>hệ</a:t>
            </a:r>
            <a:r>
              <a:rPr lang="en-US"/>
              <a:t> </a:t>
            </a:r>
            <a:r>
              <a:rPr lang="en-US" err="1"/>
              <a:t>thống</a:t>
            </a:r>
            <a:r>
              <a:rPr lang="en-US"/>
              <a:t> </a:t>
            </a:r>
            <a:r>
              <a:rPr lang="en-US" err="1"/>
              <a:t>thông</a:t>
            </a:r>
            <a:r>
              <a:rPr lang="en-US"/>
              <a:t> tin </a:t>
            </a:r>
            <a:r>
              <a:rPr lang="en-US" err="1"/>
              <a:t>trở</a:t>
            </a:r>
            <a:r>
              <a:rPr lang="en-US"/>
              <a:t> </a:t>
            </a:r>
            <a:r>
              <a:rPr lang="en-US" err="1"/>
              <a:t>nên</a:t>
            </a:r>
            <a:r>
              <a:rPr lang="en-US"/>
              <a:t> </a:t>
            </a:r>
            <a:r>
              <a:rPr lang="en-US" err="1"/>
              <a:t>tiện</a:t>
            </a:r>
            <a:r>
              <a:rPr lang="en-US"/>
              <a:t> </a:t>
            </a:r>
            <a:r>
              <a:rPr lang="en-US" err="1"/>
              <a:t>lợi</a:t>
            </a:r>
            <a:r>
              <a:rPr lang="en-US"/>
              <a:t>, an </a:t>
            </a:r>
            <a:r>
              <a:rPr lang="en-US" err="1"/>
              <a:t>toàn</a:t>
            </a:r>
            <a:r>
              <a:rPr lang="en-US"/>
              <a:t>, tin </a:t>
            </a:r>
            <a:r>
              <a:rPr lang="en-US" err="1"/>
              <a:t>cậy</a:t>
            </a:r>
            <a:r>
              <a:rPr lang="en-US"/>
              <a:t> </a:t>
            </a:r>
            <a:r>
              <a:rPr lang="en-US" err="1"/>
              <a:t>và</a:t>
            </a:r>
            <a:r>
              <a:rPr lang="en-US"/>
              <a:t> </a:t>
            </a:r>
            <a:r>
              <a:rPr lang="en-US" err="1"/>
              <a:t>tính</a:t>
            </a:r>
            <a:r>
              <a:rPr lang="en-US"/>
              <a:t> </a:t>
            </a:r>
            <a:r>
              <a:rPr lang="en-US" err="1"/>
              <a:t>tự</a:t>
            </a:r>
            <a:r>
              <a:rPr lang="en-US"/>
              <a:t> </a:t>
            </a:r>
            <a:r>
              <a:rPr lang="en-US" err="1"/>
              <a:t>động</a:t>
            </a:r>
            <a:r>
              <a:rPr lang="en-US"/>
              <a:t> </a:t>
            </a:r>
            <a:r>
              <a:rPr lang="en-US" err="1"/>
              <a:t>hóa</a:t>
            </a:r>
            <a:r>
              <a:rPr lang="en-US"/>
              <a:t> </a:t>
            </a:r>
            <a:r>
              <a:rPr lang="en-US" err="1"/>
              <a:t>cao</a:t>
            </a:r>
            <a:r>
              <a:rPr lang="en-US"/>
              <a:t>.</a:t>
            </a:r>
          </a:p>
          <a:p>
            <a:pPr marL="177800" indent="0">
              <a:buNone/>
            </a:pPr>
            <a:endParaRPr lang="en-US"/>
          </a:p>
          <a:p>
            <a:pPr marL="177800" indent="0">
              <a:buNone/>
            </a:pPr>
            <a:r>
              <a:rPr lang="en-US"/>
              <a:t>	</a:t>
            </a:r>
            <a:r>
              <a:rPr lang="vi-VN"/>
              <a:t>Trong số đó là hệ thống bán hàng thương mại điện tử. Việc bán hàng và quản lý đơn hàng truyền thống gặp nhiều vấn đề khó khăn. Thương mại điện tử ra đời để giải quyết các vấn đề mua sắm trực tuyến một cách dễ dàng hơn mà không phải mất quá nhiều công sức đi mua hàng, cũng như giúp việc quản lý sản phẩm, đơn hàng thuận tiện.</a:t>
            </a:r>
            <a:br>
              <a:rPr lang="vi-VN"/>
            </a:br>
            <a:endParaRPr lang="en-US"/>
          </a:p>
        </p:txBody>
      </p:sp>
    </p:spTree>
    <p:extLst>
      <p:ext uri="{BB962C8B-B14F-4D97-AF65-F5344CB8AC3E}">
        <p14:creationId xmlns:p14="http://schemas.microsoft.com/office/powerpoint/2010/main" val="3495627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3" y="0"/>
            <a:ext cx="8675369" cy="1156864"/>
          </a:xfrm>
        </p:spPr>
        <p:txBody>
          <a:bodyPr/>
          <a:lstStyle/>
          <a:p>
            <a:pPr lvl="0"/>
            <a:r>
              <a:rPr lang="en-US" sz="3000" b="1">
                <a:solidFill>
                  <a:srgbClr val="832C8B"/>
                </a:solidFill>
              </a:rPr>
              <a:t>CHỨC NĂNG ỨNG DỤNG</a:t>
            </a:r>
            <a:endParaRPr lang="en-US" sz="3000"/>
          </a:p>
        </p:txBody>
      </p:sp>
      <p:sp>
        <p:nvSpPr>
          <p:cNvPr id="3" name="Text Placeholder 2"/>
          <p:cNvSpPr>
            <a:spLocks noGrp="1"/>
          </p:cNvSpPr>
          <p:nvPr>
            <p:ph type="body" idx="1"/>
          </p:nvPr>
        </p:nvSpPr>
        <p:spPr>
          <a:xfrm>
            <a:off x="62865" y="949960"/>
            <a:ext cx="9806940" cy="6217920"/>
          </a:xfrm>
        </p:spPr>
        <p:txBody>
          <a:bodyPr/>
          <a:lstStyle/>
          <a:p>
            <a:pPr marL="177800" indent="0">
              <a:lnSpc>
                <a:spcPct val="150000"/>
              </a:lnSpc>
              <a:buNone/>
            </a:pPr>
            <a:r>
              <a:rPr lang="en-US" err="1"/>
              <a:t>Mô</a:t>
            </a:r>
            <a:r>
              <a:rPr lang="en-US"/>
              <a:t> </a:t>
            </a:r>
            <a:r>
              <a:rPr lang="en-US" err="1"/>
              <a:t>tả</a:t>
            </a:r>
            <a:r>
              <a:rPr lang="en-US"/>
              <a:t> </a:t>
            </a:r>
            <a:r>
              <a:rPr lang="en-US" err="1"/>
              <a:t>các</a:t>
            </a:r>
            <a:r>
              <a:rPr lang="en-US"/>
              <a:t> </a:t>
            </a:r>
            <a:r>
              <a:rPr lang="en-US" err="1"/>
              <a:t>chức</a:t>
            </a:r>
            <a:r>
              <a:rPr lang="en-US"/>
              <a:t> </a:t>
            </a:r>
            <a:r>
              <a:rPr lang="en-US" err="1"/>
              <a:t>năng</a:t>
            </a:r>
            <a:r>
              <a:rPr lang="en-US"/>
              <a:t> </a:t>
            </a:r>
            <a:r>
              <a:rPr lang="en-US" err="1"/>
              <a:t>của</a:t>
            </a:r>
            <a:r>
              <a:rPr lang="en-US"/>
              <a:t> </a:t>
            </a:r>
            <a:r>
              <a:rPr lang="en-US" err="1"/>
              <a:t>ứng</a:t>
            </a:r>
            <a:r>
              <a:rPr lang="en-US"/>
              <a:t> </a:t>
            </a:r>
            <a:r>
              <a:rPr lang="en-US" err="1"/>
              <a:t>dụng</a:t>
            </a:r>
            <a:r>
              <a:rPr lang="en-US"/>
              <a:t> </a:t>
            </a:r>
            <a:r>
              <a:rPr lang="en-US" err="1"/>
              <a:t>đang</a:t>
            </a:r>
            <a:r>
              <a:rPr lang="en-US"/>
              <a:t> </a:t>
            </a:r>
            <a:r>
              <a:rPr lang="en-US" err="1"/>
              <a:t>có</a:t>
            </a:r>
            <a:endParaRPr lang="en-US"/>
          </a:p>
        </p:txBody>
      </p:sp>
    </p:spTree>
    <p:extLst>
      <p:ext uri="{BB962C8B-B14F-4D97-AF65-F5344CB8AC3E}">
        <p14:creationId xmlns:p14="http://schemas.microsoft.com/office/powerpoint/2010/main" val="3204964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3" y="0"/>
            <a:ext cx="8675369" cy="1156864"/>
          </a:xfrm>
        </p:spPr>
        <p:txBody>
          <a:bodyPr/>
          <a:lstStyle/>
          <a:p>
            <a:pPr lvl="0"/>
            <a:r>
              <a:rPr lang="en-US" sz="3000" b="1">
                <a:solidFill>
                  <a:srgbClr val="832C8B"/>
                </a:solidFill>
              </a:rPr>
              <a:t>GIAP DIỆN WEBSITE</a:t>
            </a:r>
            <a:endParaRPr lang="en-US" sz="3000"/>
          </a:p>
        </p:txBody>
      </p:sp>
      <p:sp>
        <p:nvSpPr>
          <p:cNvPr id="3" name="Text Placeholder 2"/>
          <p:cNvSpPr>
            <a:spLocks noGrp="1"/>
          </p:cNvSpPr>
          <p:nvPr>
            <p:ph type="body" idx="1"/>
          </p:nvPr>
        </p:nvSpPr>
        <p:spPr>
          <a:xfrm>
            <a:off x="62865" y="949960"/>
            <a:ext cx="9806940" cy="6217920"/>
          </a:xfrm>
        </p:spPr>
        <p:txBody>
          <a:bodyPr/>
          <a:lstStyle/>
          <a:p>
            <a:pPr marL="177800" indent="0">
              <a:lnSpc>
                <a:spcPct val="150000"/>
              </a:lnSpc>
              <a:buNone/>
            </a:pPr>
            <a:endParaRPr lang="en-US"/>
          </a:p>
        </p:txBody>
      </p:sp>
      <p:pic>
        <p:nvPicPr>
          <p:cNvPr id="5" name="Picture 4">
            <a:extLst>
              <a:ext uri="{FF2B5EF4-FFF2-40B4-BE49-F238E27FC236}">
                <a16:creationId xmlns:a16="http://schemas.microsoft.com/office/drawing/2014/main" id="{93B6C099-F574-402B-BD82-CAFFB0AEE2E5}"/>
              </a:ext>
            </a:extLst>
          </p:cNvPr>
          <p:cNvPicPr>
            <a:picLocks noChangeAspect="1"/>
          </p:cNvPicPr>
          <p:nvPr/>
        </p:nvPicPr>
        <p:blipFill>
          <a:blip r:embed="rId2"/>
          <a:stretch>
            <a:fillRect/>
          </a:stretch>
        </p:blipFill>
        <p:spPr>
          <a:xfrm>
            <a:off x="2895600" y="1346541"/>
            <a:ext cx="3441991" cy="5631661"/>
          </a:xfrm>
          <a:prstGeom prst="rect">
            <a:avLst/>
          </a:prstGeom>
        </p:spPr>
      </p:pic>
    </p:spTree>
    <p:extLst>
      <p:ext uri="{BB962C8B-B14F-4D97-AF65-F5344CB8AC3E}">
        <p14:creationId xmlns:p14="http://schemas.microsoft.com/office/powerpoint/2010/main" val="3119502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3" y="0"/>
            <a:ext cx="8675369" cy="1156864"/>
          </a:xfrm>
        </p:spPr>
        <p:txBody>
          <a:bodyPr/>
          <a:lstStyle/>
          <a:p>
            <a:pPr lvl="0"/>
            <a:r>
              <a:rPr lang="en-US" sz="3000" b="1">
                <a:solidFill>
                  <a:srgbClr val="832C8B"/>
                </a:solidFill>
              </a:rPr>
              <a:t>BIỂU ĐỒ LUỒNG DỮ LIỆU MỨC NGỮ CẢNH</a:t>
            </a:r>
            <a:endParaRPr lang="en-US" sz="3000"/>
          </a:p>
        </p:txBody>
      </p:sp>
      <p:sp>
        <p:nvSpPr>
          <p:cNvPr id="3" name="Text Placeholder 2"/>
          <p:cNvSpPr>
            <a:spLocks noGrp="1"/>
          </p:cNvSpPr>
          <p:nvPr>
            <p:ph type="body" idx="1"/>
          </p:nvPr>
        </p:nvSpPr>
        <p:spPr>
          <a:xfrm>
            <a:off x="62865" y="949960"/>
            <a:ext cx="9806940" cy="6217920"/>
          </a:xfrm>
        </p:spPr>
        <p:txBody>
          <a:bodyPr/>
          <a:lstStyle/>
          <a:p>
            <a:pPr marL="177800" indent="0">
              <a:lnSpc>
                <a:spcPct val="150000"/>
              </a:lnSpc>
              <a:buNone/>
            </a:pPr>
            <a:r>
              <a:rPr lang="en-US" err="1"/>
              <a:t>Vẽ</a:t>
            </a:r>
            <a:r>
              <a:rPr lang="en-US"/>
              <a:t> </a:t>
            </a:r>
            <a:r>
              <a:rPr lang="en-US" err="1"/>
              <a:t>biểu</a:t>
            </a:r>
            <a:r>
              <a:rPr lang="en-US"/>
              <a:t> </a:t>
            </a:r>
            <a:r>
              <a:rPr lang="en-US" err="1"/>
              <a:t>đồ</a:t>
            </a:r>
            <a:r>
              <a:rPr lang="en-US"/>
              <a:t> </a:t>
            </a:r>
            <a:r>
              <a:rPr lang="en-US" err="1"/>
              <a:t>luồng</a:t>
            </a:r>
            <a:r>
              <a:rPr lang="en-US"/>
              <a:t> </a:t>
            </a:r>
            <a:r>
              <a:rPr lang="en-US" err="1"/>
              <a:t>dữ</a:t>
            </a:r>
            <a:r>
              <a:rPr lang="en-US"/>
              <a:t> </a:t>
            </a:r>
            <a:r>
              <a:rPr lang="en-US" err="1"/>
              <a:t>liệu</a:t>
            </a:r>
            <a:r>
              <a:rPr lang="en-US"/>
              <a:t> </a:t>
            </a:r>
            <a:r>
              <a:rPr lang="en-US" err="1"/>
              <a:t>mức</a:t>
            </a:r>
            <a:r>
              <a:rPr lang="en-US"/>
              <a:t> </a:t>
            </a:r>
            <a:r>
              <a:rPr lang="en-US" err="1"/>
              <a:t>ngữ</a:t>
            </a:r>
            <a:r>
              <a:rPr lang="en-US"/>
              <a:t> </a:t>
            </a:r>
            <a:r>
              <a:rPr lang="en-US" err="1"/>
              <a:t>cảnh</a:t>
            </a:r>
            <a:r>
              <a:rPr lang="en-US"/>
              <a:t> </a:t>
            </a:r>
            <a:r>
              <a:rPr lang="en-US" err="1"/>
              <a:t>cho</a:t>
            </a:r>
            <a:r>
              <a:rPr lang="en-US"/>
              <a:t> </a:t>
            </a:r>
            <a:r>
              <a:rPr lang="en-US" err="1"/>
              <a:t>vào</a:t>
            </a:r>
            <a:r>
              <a:rPr lang="en-US"/>
              <a:t> </a:t>
            </a:r>
            <a:r>
              <a:rPr lang="en-US" err="1"/>
              <a:t>đây</a:t>
            </a:r>
            <a:endParaRPr lang="en-US"/>
          </a:p>
        </p:txBody>
      </p:sp>
      <p:pic>
        <p:nvPicPr>
          <p:cNvPr id="9" name="Picture 8">
            <a:extLst>
              <a:ext uri="{FF2B5EF4-FFF2-40B4-BE49-F238E27FC236}">
                <a16:creationId xmlns:a16="http://schemas.microsoft.com/office/drawing/2014/main" id="{01EF4F0B-DB4B-4DF4-9A6E-4EC44A11FE9A}"/>
              </a:ext>
            </a:extLst>
          </p:cNvPr>
          <p:cNvPicPr>
            <a:picLocks noChangeAspect="1"/>
          </p:cNvPicPr>
          <p:nvPr/>
        </p:nvPicPr>
        <p:blipFill>
          <a:blip r:embed="rId2"/>
          <a:stretch>
            <a:fillRect/>
          </a:stretch>
        </p:blipFill>
        <p:spPr>
          <a:xfrm>
            <a:off x="1933143" y="1990460"/>
            <a:ext cx="6192114" cy="3791479"/>
          </a:xfrm>
          <a:prstGeom prst="rect">
            <a:avLst/>
          </a:prstGeom>
        </p:spPr>
      </p:pic>
    </p:spTree>
    <p:extLst>
      <p:ext uri="{BB962C8B-B14F-4D97-AF65-F5344CB8AC3E}">
        <p14:creationId xmlns:p14="http://schemas.microsoft.com/office/powerpoint/2010/main" val="3870049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3" y="0"/>
            <a:ext cx="8675369" cy="1156864"/>
          </a:xfrm>
        </p:spPr>
        <p:txBody>
          <a:bodyPr/>
          <a:lstStyle/>
          <a:p>
            <a:pPr lvl="0"/>
            <a:r>
              <a:rPr lang="en-US" sz="3000" b="1">
                <a:solidFill>
                  <a:srgbClr val="832C8B"/>
                </a:solidFill>
              </a:rPr>
              <a:t>SƠ ĐỒ QUAN HỆ THỰC THỂ</a:t>
            </a:r>
            <a:endParaRPr lang="en-US" sz="3000"/>
          </a:p>
        </p:txBody>
      </p:sp>
      <p:sp>
        <p:nvSpPr>
          <p:cNvPr id="3" name="Text Placeholder 2"/>
          <p:cNvSpPr>
            <a:spLocks noGrp="1"/>
          </p:cNvSpPr>
          <p:nvPr>
            <p:ph type="body" idx="1"/>
          </p:nvPr>
        </p:nvSpPr>
        <p:spPr>
          <a:xfrm>
            <a:off x="62865" y="949960"/>
            <a:ext cx="9806940" cy="6217920"/>
          </a:xfrm>
        </p:spPr>
        <p:txBody>
          <a:bodyPr/>
          <a:lstStyle/>
          <a:p>
            <a:pPr marL="177800" indent="0">
              <a:lnSpc>
                <a:spcPct val="150000"/>
              </a:lnSpc>
              <a:buNone/>
            </a:pPr>
            <a:r>
              <a:rPr lang="en-US" err="1"/>
              <a:t>Biểu</a:t>
            </a:r>
            <a:r>
              <a:rPr lang="en-US"/>
              <a:t> </a:t>
            </a:r>
            <a:r>
              <a:rPr lang="en-US" err="1"/>
              <a:t>diễn</a:t>
            </a:r>
            <a:r>
              <a:rPr lang="en-US"/>
              <a:t> </a:t>
            </a:r>
            <a:r>
              <a:rPr lang="en-US" err="1"/>
              <a:t>sơ</a:t>
            </a:r>
            <a:r>
              <a:rPr lang="en-US"/>
              <a:t> đồ </a:t>
            </a:r>
            <a:r>
              <a:rPr lang="en-US" err="1"/>
              <a:t>quan</a:t>
            </a:r>
            <a:r>
              <a:rPr lang="en-US"/>
              <a:t> </a:t>
            </a:r>
            <a:r>
              <a:rPr lang="en-US" err="1"/>
              <a:t>hệ</a:t>
            </a:r>
            <a:r>
              <a:rPr lang="en-US"/>
              <a:t> </a:t>
            </a:r>
            <a:r>
              <a:rPr lang="en-US" err="1"/>
              <a:t>thực</a:t>
            </a:r>
            <a:r>
              <a:rPr lang="en-US"/>
              <a:t> </a:t>
            </a:r>
            <a:r>
              <a:rPr lang="en-US" err="1"/>
              <a:t>thể</a:t>
            </a:r>
            <a:endParaRPr lang="en-US"/>
          </a:p>
        </p:txBody>
      </p:sp>
      <p:pic>
        <p:nvPicPr>
          <p:cNvPr id="5" name="Picture 4">
            <a:extLst>
              <a:ext uri="{FF2B5EF4-FFF2-40B4-BE49-F238E27FC236}">
                <a16:creationId xmlns:a16="http://schemas.microsoft.com/office/drawing/2014/main" id="{E51F8118-18DA-4BCF-8E05-F25233DDFE09}"/>
              </a:ext>
            </a:extLst>
          </p:cNvPr>
          <p:cNvPicPr>
            <a:picLocks noChangeAspect="1"/>
          </p:cNvPicPr>
          <p:nvPr/>
        </p:nvPicPr>
        <p:blipFill>
          <a:blip r:embed="rId2"/>
          <a:stretch>
            <a:fillRect/>
          </a:stretch>
        </p:blipFill>
        <p:spPr>
          <a:xfrm>
            <a:off x="0" y="1961803"/>
            <a:ext cx="10058400" cy="3848793"/>
          </a:xfrm>
          <a:prstGeom prst="rect">
            <a:avLst/>
          </a:prstGeom>
        </p:spPr>
      </p:pic>
    </p:spTree>
    <p:extLst>
      <p:ext uri="{BB962C8B-B14F-4D97-AF65-F5344CB8AC3E}">
        <p14:creationId xmlns:p14="http://schemas.microsoft.com/office/powerpoint/2010/main" val="3134719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3" y="0"/>
            <a:ext cx="8675369" cy="1156864"/>
          </a:xfrm>
        </p:spPr>
        <p:txBody>
          <a:bodyPr/>
          <a:lstStyle/>
          <a:p>
            <a:pPr lvl="0"/>
            <a:r>
              <a:rPr lang="en-US" sz="3000" b="1">
                <a:solidFill>
                  <a:srgbClr val="832C8B"/>
                </a:solidFill>
              </a:rPr>
              <a:t>THIẾT KẾ CƠ SỞ DŨ LIỆU</a:t>
            </a:r>
            <a:endParaRPr lang="en-US" sz="3000"/>
          </a:p>
        </p:txBody>
      </p:sp>
      <p:sp>
        <p:nvSpPr>
          <p:cNvPr id="3" name="Text Placeholder 2"/>
          <p:cNvSpPr>
            <a:spLocks noGrp="1"/>
          </p:cNvSpPr>
          <p:nvPr>
            <p:ph type="body" idx="1"/>
          </p:nvPr>
        </p:nvSpPr>
        <p:spPr>
          <a:xfrm>
            <a:off x="62865" y="949960"/>
            <a:ext cx="9806940" cy="6217920"/>
          </a:xfrm>
        </p:spPr>
        <p:txBody>
          <a:bodyPr/>
          <a:lstStyle/>
          <a:p>
            <a:pPr marL="177800" indent="0">
              <a:lnSpc>
                <a:spcPct val="150000"/>
              </a:lnSpc>
              <a:buNone/>
            </a:pPr>
            <a:r>
              <a:rPr lang="en-US" err="1"/>
              <a:t>Mô</a:t>
            </a:r>
            <a:r>
              <a:rPr lang="en-US"/>
              <a:t> </a:t>
            </a:r>
            <a:r>
              <a:rPr lang="en-US" err="1"/>
              <a:t>hình</a:t>
            </a:r>
            <a:r>
              <a:rPr lang="en-US"/>
              <a:t> </a:t>
            </a:r>
            <a:r>
              <a:rPr lang="en-US" err="1"/>
              <a:t>disigner</a:t>
            </a:r>
            <a:r>
              <a:rPr lang="en-US"/>
              <a:t> </a:t>
            </a:r>
            <a:r>
              <a:rPr lang="en-US" err="1"/>
              <a:t>trong</a:t>
            </a:r>
            <a:r>
              <a:rPr lang="en-US"/>
              <a:t> database</a:t>
            </a:r>
          </a:p>
        </p:txBody>
      </p:sp>
      <p:pic>
        <p:nvPicPr>
          <p:cNvPr id="5" name="Picture 4">
            <a:extLst>
              <a:ext uri="{FF2B5EF4-FFF2-40B4-BE49-F238E27FC236}">
                <a16:creationId xmlns:a16="http://schemas.microsoft.com/office/drawing/2014/main" id="{D2F5B289-3EA5-4C11-A1B7-19EFB0C484CF}"/>
              </a:ext>
            </a:extLst>
          </p:cNvPr>
          <p:cNvPicPr>
            <a:picLocks noChangeAspect="1"/>
          </p:cNvPicPr>
          <p:nvPr/>
        </p:nvPicPr>
        <p:blipFill>
          <a:blip r:embed="rId2"/>
          <a:stretch>
            <a:fillRect/>
          </a:stretch>
        </p:blipFill>
        <p:spPr>
          <a:xfrm>
            <a:off x="1666875" y="1728422"/>
            <a:ext cx="5953125" cy="4958127"/>
          </a:xfrm>
          <a:prstGeom prst="rect">
            <a:avLst/>
          </a:prstGeom>
        </p:spPr>
      </p:pic>
    </p:spTree>
    <p:extLst>
      <p:ext uri="{BB962C8B-B14F-4D97-AF65-F5344CB8AC3E}">
        <p14:creationId xmlns:p14="http://schemas.microsoft.com/office/powerpoint/2010/main" val="3928842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3" y="0"/>
            <a:ext cx="8675369" cy="1156864"/>
          </a:xfrm>
        </p:spPr>
        <p:txBody>
          <a:bodyPr/>
          <a:lstStyle/>
          <a:p>
            <a:pPr lvl="0"/>
            <a:r>
              <a:rPr lang="en-US" sz="3000" b="1">
                <a:solidFill>
                  <a:srgbClr val="832C8B"/>
                </a:solidFill>
              </a:rPr>
              <a:t>PHÂN CÔNG </a:t>
            </a:r>
            <a:r>
              <a:rPr lang="en-US" sz="3000" b="1" err="1">
                <a:solidFill>
                  <a:srgbClr val="832C8B"/>
                </a:solidFill>
              </a:rPr>
              <a:t>CÔNG</a:t>
            </a:r>
            <a:r>
              <a:rPr lang="en-US" sz="3000" b="1">
                <a:solidFill>
                  <a:srgbClr val="832C8B"/>
                </a:solidFill>
              </a:rPr>
              <a:t> VIỆC</a:t>
            </a:r>
            <a:endParaRPr lang="en-US" sz="3000"/>
          </a:p>
        </p:txBody>
      </p:sp>
      <p:sp>
        <p:nvSpPr>
          <p:cNvPr id="3" name="Text Placeholder 2"/>
          <p:cNvSpPr>
            <a:spLocks noGrp="1"/>
          </p:cNvSpPr>
          <p:nvPr>
            <p:ph type="body" idx="1"/>
          </p:nvPr>
        </p:nvSpPr>
        <p:spPr>
          <a:xfrm>
            <a:off x="62865" y="949960"/>
            <a:ext cx="9806940" cy="6217920"/>
          </a:xfrm>
        </p:spPr>
        <p:txBody>
          <a:bodyPr/>
          <a:lstStyle/>
          <a:p>
            <a:pPr marL="177800" indent="0">
              <a:lnSpc>
                <a:spcPct val="150000"/>
              </a:lnSpc>
              <a:buNone/>
            </a:pPr>
            <a:endParaRPr lang="en-US"/>
          </a:p>
        </p:txBody>
      </p:sp>
    </p:spTree>
    <p:extLst>
      <p:ext uri="{BB962C8B-B14F-4D97-AF65-F5344CB8AC3E}">
        <p14:creationId xmlns:p14="http://schemas.microsoft.com/office/powerpoint/2010/main" val="143710261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TotalTime>
  <Words>149</Words>
  <Application>Microsoft Office PowerPoint</Application>
  <PresentationFormat>Custom</PresentationFormat>
  <Paragraphs>33</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Wingdings</vt:lpstr>
      <vt:lpstr>Calibri</vt:lpstr>
      <vt:lpstr>Arial</vt:lpstr>
      <vt:lpstr>Office Theme</vt:lpstr>
      <vt:lpstr>PowerPoint Presentation</vt:lpstr>
      <vt:lpstr>NỘI DUNG TRÌNH BÀY</vt:lpstr>
      <vt:lpstr>TỔNG QUAN ĐỀ TÀI</vt:lpstr>
      <vt:lpstr>CHỨC NĂNG ỨNG DỤNG</vt:lpstr>
      <vt:lpstr>GIAP DIỆN WEBSITE</vt:lpstr>
      <vt:lpstr>BIỂU ĐỒ LUỒNG DỮ LIỆU MỨC NGỮ CẢNH</vt:lpstr>
      <vt:lpstr>SƠ ĐỒ QUAN HỆ THỰC THỂ</vt:lpstr>
      <vt:lpstr>THIẾT KẾ CƠ SỞ DŨ LIỆU</vt:lpstr>
      <vt:lpstr>PHÂN CÔNG CÔNG VIỆC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Duy Nguyễn</cp:lastModifiedBy>
  <cp:revision>138</cp:revision>
  <dcterms:modified xsi:type="dcterms:W3CDTF">2019-07-20T01:34:58Z</dcterms:modified>
</cp:coreProperties>
</file>